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A2F6E9C-1FDB-4AB8-875D-FCC317B85EE0}">
  <a:tblStyle styleId="{3A2F6E9C-1FDB-4AB8-875D-FCC317B85EE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aleway-regular.fntdata"/><Relationship Id="rId21" Type="http://schemas.openxmlformats.org/officeDocument/2006/relationships/slide" Target="slides/slide15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48569bd287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48569bd287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842443f70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842443f70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instead of representing Yexiang as an vector, we are representing Yexiang as a linear combination of movies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8569bd287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8569bd287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instead of representing Yexiang as an vector, we are representing Yexiang as a linear combination of movies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8569bd287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8569bd287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842443f70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842443f70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842443f70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842443f70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842443f70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842443f7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855d75b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855d75b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8569bd287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8569bd287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842443f70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4842443f70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842443f70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842443f70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Now, an observation could be that Yexiang and Mohit might have similar tastes. In the neighbourhood method, we make use of this observation and predict unknown rating for a user to be a weighted average of top K similar users who have rated that movie. One similarity measure could be cosine distance between the users.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855d75b1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855d75b1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842443f70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842443f70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8569bd287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8569bd287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normalization term regularize the effect of the implicit feedback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jpg"/><Relationship Id="rId4" Type="http://schemas.openxmlformats.org/officeDocument/2006/relationships/image" Target="../media/image2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24.png"/><Relationship Id="rId7" Type="http://schemas.openxmlformats.org/officeDocument/2006/relationships/image" Target="../media/image7.png"/><Relationship Id="rId8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9.png"/><Relationship Id="rId10" Type="http://schemas.openxmlformats.org/officeDocument/2006/relationships/image" Target="../media/image16.png"/><Relationship Id="rId9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5.png"/><Relationship Id="rId7" Type="http://schemas.openxmlformats.org/officeDocument/2006/relationships/image" Target="../media/image8.png"/><Relationship Id="rId8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recommendation system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Mohit Gupta, Runzhi Yang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very practical</a:t>
            </a:r>
            <a:endParaRPr/>
          </a:p>
        </p:txBody>
      </p:sp>
      <p:pic>
        <p:nvPicPr>
          <p:cNvPr id="180" name="Google Shape;1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125" y="1999825"/>
            <a:ext cx="4490528" cy="267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9800" y="2232550"/>
            <a:ext cx="4430575" cy="267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Asymmetric SVD</a:t>
            </a:r>
            <a:endParaRPr/>
          </a:p>
        </p:txBody>
      </p:sp>
      <p:pic>
        <p:nvPicPr>
          <p:cNvPr id="187" name="Google Shape;187;p23"/>
          <p:cNvPicPr preferRelativeResize="0"/>
          <p:nvPr/>
        </p:nvPicPr>
        <p:blipFill rotWithShape="1">
          <a:blip r:embed="rId3">
            <a:alphaModFix/>
          </a:blip>
          <a:srcRect b="30579" l="20407" r="17298" t="12335"/>
          <a:stretch/>
        </p:blipFill>
        <p:spPr>
          <a:xfrm>
            <a:off x="875975" y="3085100"/>
            <a:ext cx="678225" cy="68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6200" y="2938700"/>
            <a:ext cx="608725" cy="113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3"/>
          <p:cNvSpPr/>
          <p:nvPr/>
        </p:nvSpPr>
        <p:spPr>
          <a:xfrm>
            <a:off x="1726650" y="3351400"/>
            <a:ext cx="329400" cy="20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90" name="Google Shape;190;p23"/>
          <p:cNvGraphicFramePr/>
          <p:nvPr/>
        </p:nvGraphicFramePr>
        <p:xfrm>
          <a:off x="2156200" y="1979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{3A2F6E9C-1FDB-4AB8-875D-FCC317B85EE0}</a:tableStyleId>
              </a:tblPr>
              <a:tblGrid>
                <a:gridCol w="1082150"/>
                <a:gridCol w="1082150"/>
                <a:gridCol w="1082150"/>
                <a:gridCol w="1082150"/>
              </a:tblGrid>
              <a:tr h="269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R(u)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The Notebook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Magic Mike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Lion King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66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Yexiang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?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</a:t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91" name="Google Shape;19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4800" y="2938700"/>
            <a:ext cx="1138050" cy="113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17995" y="2670425"/>
            <a:ext cx="1259875" cy="177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3"/>
          <p:cNvSpPr txBox="1"/>
          <p:nvPr/>
        </p:nvSpPr>
        <p:spPr>
          <a:xfrm>
            <a:off x="3624150" y="3386150"/>
            <a:ext cx="7470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+</a:t>
            </a:r>
            <a:endParaRPr/>
          </a:p>
        </p:txBody>
      </p:sp>
      <p:sp>
        <p:nvSpPr>
          <p:cNvPr id="194" name="Google Shape;194;p23"/>
          <p:cNvSpPr txBox="1"/>
          <p:nvPr/>
        </p:nvSpPr>
        <p:spPr>
          <a:xfrm>
            <a:off x="5677875" y="3386150"/>
            <a:ext cx="19299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+"/>
            </a:pPr>
            <a:r>
              <a:rPr lang="en"/>
              <a:t>……..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Asymmetric SVD Cont.</a:t>
            </a:r>
            <a:endParaRPr/>
          </a:p>
        </p:txBody>
      </p:sp>
      <p:pic>
        <p:nvPicPr>
          <p:cNvPr descr="r_{ui}=b_{ui}+q_i^T(|R(u)|^{-\frac{1}{2}}\sum_{j\in R(u)}(r_{uj}-b_{uj})x_j+|N(u)|^{-\frac{1}{2}}\sum_{j\in N(u)}y_j)" id="200" name="Google Shape;200;p2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84860"/>
            <a:ext cx="7949374" cy="4868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_{ui}=\mu+b_i+b_u" id="201" name="Google Shape;201;p24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450" y="2703100"/>
            <a:ext cx="2138550" cy="3207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2" name="Google Shape;202;p24"/>
          <p:cNvGraphicFramePr/>
          <p:nvPr/>
        </p:nvGraphicFramePr>
        <p:xfrm>
          <a:off x="2407950" y="2081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{3A2F6E9C-1FDB-4AB8-875D-FCC317B85EE0}</a:tableStyleId>
              </a:tblPr>
              <a:tblGrid>
                <a:gridCol w="3542375"/>
              </a:tblGrid>
              <a:tr h="535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how do you get the weights?</a:t>
            </a:r>
            <a:endParaRPr/>
          </a:p>
        </p:txBody>
      </p:sp>
      <p:pic>
        <p:nvPicPr>
          <p:cNvPr id="208" name="Google Shape;20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0000" y="2385675"/>
            <a:ext cx="2875628" cy="215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1362051" y="1346777"/>
            <a:ext cx="3042501" cy="4056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results?</a:t>
            </a:r>
            <a:endParaRPr/>
          </a:p>
        </p:txBody>
      </p:sp>
      <p:graphicFrame>
        <p:nvGraphicFramePr>
          <p:cNvPr id="215" name="Google Shape;215;p26"/>
          <p:cNvGraphicFramePr/>
          <p:nvPr/>
        </p:nvGraphicFramePr>
        <p:xfrm>
          <a:off x="653050" y="2369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{3A2F6E9C-1FDB-4AB8-875D-FCC317B85EE0}</a:tableStyleId>
              </a:tblPr>
              <a:tblGrid>
                <a:gridCol w="1619325"/>
                <a:gridCol w="1619325"/>
                <a:gridCol w="1619325"/>
                <a:gridCol w="1619325"/>
                <a:gridCol w="1619325"/>
              </a:tblGrid>
              <a:tr h="395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 Iterations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 Iterations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 Iterations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Best Result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5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Funk SVD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1.01832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0.95265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0.93090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0.90125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5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SVD++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0.95797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0.90997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0.88431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0.88317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68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r>
                        <a:rPr lang="en"/>
                        <a:t>symmetric SVD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0.95293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0.91231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0.89169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0.88789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recommendation system</a:t>
            </a:r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925" y="1955225"/>
            <a:ext cx="3615075" cy="123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3250" y="2021275"/>
            <a:ext cx="3184600" cy="192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9175" y="3260275"/>
            <a:ext cx="4120560" cy="165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727650" y="2534450"/>
            <a:ext cx="7688700" cy="9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Goal: Guessing                         ‘s rating on the movie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       </a:t>
            </a:r>
            <a:endParaRPr/>
          </a:p>
        </p:txBody>
      </p:sp>
      <p:pic>
        <p:nvPicPr>
          <p:cNvPr id="102" name="Google Shape;102;p15"/>
          <p:cNvPicPr preferRelativeResize="0"/>
          <p:nvPr/>
        </p:nvPicPr>
        <p:blipFill rotWithShape="1">
          <a:blip r:embed="rId3">
            <a:alphaModFix/>
          </a:blip>
          <a:srcRect b="30579" l="20407" r="17298" t="12335"/>
          <a:stretch/>
        </p:blipFill>
        <p:spPr>
          <a:xfrm>
            <a:off x="1959950" y="2400000"/>
            <a:ext cx="678225" cy="68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1785" y="2211525"/>
            <a:ext cx="939889" cy="105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Approaches</a:t>
            </a:r>
            <a:endParaRPr/>
          </a:p>
        </p:txBody>
      </p:sp>
      <p:sp>
        <p:nvSpPr>
          <p:cNvPr id="109" name="Google Shape;109;p16"/>
          <p:cNvSpPr txBox="1"/>
          <p:nvPr/>
        </p:nvSpPr>
        <p:spPr>
          <a:xfrm>
            <a:off x="833150" y="2004850"/>
            <a:ext cx="81333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=  𝜇 + b_i + b_u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Prediction = Avg Rating of all movies + how Magic Mike is rated overall  + how Yexiang rates movies                                                                                         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6377" y="2853426"/>
            <a:ext cx="830500" cy="82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130726" y="2747952"/>
            <a:ext cx="1805749" cy="92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 rotWithShape="1">
          <a:blip r:embed="rId5">
            <a:alphaModFix/>
          </a:blip>
          <a:srcRect b="34748" l="33854" r="31171" t="20361"/>
          <a:stretch/>
        </p:blipFill>
        <p:spPr>
          <a:xfrm flipH="1">
            <a:off x="6440064" y="2885368"/>
            <a:ext cx="523802" cy="703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08325" y="2940388"/>
            <a:ext cx="743950" cy="70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 txBox="1"/>
          <p:nvPr/>
        </p:nvSpPr>
        <p:spPr>
          <a:xfrm>
            <a:off x="1177451" y="3673675"/>
            <a:ext cx="18057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=                  3.3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3192525" y="3673675"/>
            <a:ext cx="29382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+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              0.5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5444050" y="3673675"/>
            <a:ext cx="21840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                               0.8  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" name="Google Shape;117;p16"/>
          <p:cNvSpPr txBox="1"/>
          <p:nvPr/>
        </p:nvSpPr>
        <p:spPr>
          <a:xfrm>
            <a:off x="1177450" y="4234025"/>
            <a:ext cx="11730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=                 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3.6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Cooler approaches</a:t>
            </a:r>
            <a:endParaRPr/>
          </a:p>
        </p:txBody>
      </p:sp>
      <p:sp>
        <p:nvSpPr>
          <p:cNvPr id="123" name="Google Shape;123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Neighborhood Models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Latent factor Models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Neighborhood</a:t>
            </a:r>
            <a:r>
              <a:rPr lang="en"/>
              <a:t> method</a:t>
            </a:r>
            <a:endParaRPr/>
          </a:p>
        </p:txBody>
      </p:sp>
      <p:sp>
        <p:nvSpPr>
          <p:cNvPr id="129" name="Google Shape;129;p18"/>
          <p:cNvSpPr txBox="1"/>
          <p:nvPr>
            <p:ph idx="1" type="body"/>
          </p:nvPr>
        </p:nvSpPr>
        <p:spPr>
          <a:xfrm>
            <a:off x="672425" y="20395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	                                                                          			       Movies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Observation - Yexiang and Mohit have similar tastes.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Problem Statement - Figure out Yexiang’s rating for an unseen movie (say </a:t>
            </a:r>
            <a:r>
              <a:rPr b="1" lang="en"/>
              <a:t>Inception</a:t>
            </a:r>
            <a:r>
              <a:rPr lang="en"/>
              <a:t>!)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Method - Take weighted average of rating given by top K similar users.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Similarity Measure - Cosine Distance etc.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18"/>
          <p:cNvPicPr preferRelativeResize="0"/>
          <p:nvPr/>
        </p:nvPicPr>
        <p:blipFill rotWithShape="1">
          <a:blip r:embed="rId3">
            <a:alphaModFix/>
          </a:blip>
          <a:srcRect b="34748" l="33854" r="31171" t="20361"/>
          <a:stretch/>
        </p:blipFill>
        <p:spPr>
          <a:xfrm flipH="1">
            <a:off x="1300964" y="2135681"/>
            <a:ext cx="523802" cy="703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7200" y="2127038"/>
            <a:ext cx="523800" cy="7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3421" y="2161249"/>
            <a:ext cx="523800" cy="698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0026" y="2039514"/>
            <a:ext cx="837049" cy="94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19405" y="2039537"/>
            <a:ext cx="659270" cy="94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55325" y="2039500"/>
            <a:ext cx="895825" cy="8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Latent Factor Method</a:t>
            </a:r>
            <a:endParaRPr/>
          </a:p>
        </p:txBody>
      </p:sp>
      <p:sp>
        <p:nvSpPr>
          <p:cNvPr id="141" name="Google Shape;141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 to capture more information about both the item and user.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142" name="Google Shape;142;p19"/>
          <p:cNvGrpSpPr/>
          <p:nvPr/>
        </p:nvGrpSpPr>
        <p:grpSpPr>
          <a:xfrm>
            <a:off x="1064900" y="2425350"/>
            <a:ext cx="1888950" cy="1138050"/>
            <a:chOff x="1064900" y="2425350"/>
            <a:chExt cx="1888950" cy="1138050"/>
          </a:xfrm>
        </p:grpSpPr>
        <p:pic>
          <p:nvPicPr>
            <p:cNvPr id="143" name="Google Shape;143;p19"/>
            <p:cNvPicPr preferRelativeResize="0"/>
            <p:nvPr/>
          </p:nvPicPr>
          <p:blipFill rotWithShape="1">
            <a:blip r:embed="rId3">
              <a:alphaModFix/>
            </a:blip>
            <a:srcRect b="30579" l="20407" r="17298" t="12335"/>
            <a:stretch/>
          </p:blipFill>
          <p:spPr>
            <a:xfrm>
              <a:off x="1064900" y="2571750"/>
              <a:ext cx="678225" cy="68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45125" y="2425350"/>
              <a:ext cx="608725" cy="1138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Google Shape;145;p19"/>
            <p:cNvSpPr/>
            <p:nvPr/>
          </p:nvSpPr>
          <p:spPr>
            <a:xfrm>
              <a:off x="1915575" y="2838050"/>
              <a:ext cx="329400" cy="2031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" name="Google Shape;146;p19"/>
          <p:cNvGrpSpPr/>
          <p:nvPr/>
        </p:nvGrpSpPr>
        <p:grpSpPr>
          <a:xfrm>
            <a:off x="4272810" y="2425350"/>
            <a:ext cx="2671703" cy="1057549"/>
            <a:chOff x="4168010" y="2465600"/>
            <a:chExt cx="2671703" cy="1057549"/>
          </a:xfrm>
        </p:grpSpPr>
        <p:pic>
          <p:nvPicPr>
            <p:cNvPr id="147" name="Google Shape;147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68010" y="2465600"/>
              <a:ext cx="939889" cy="1057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5400000">
              <a:off x="5966325" y="2370575"/>
              <a:ext cx="608725" cy="1138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19"/>
            <p:cNvSpPr/>
            <p:nvPr/>
          </p:nvSpPr>
          <p:spPr>
            <a:xfrm>
              <a:off x="5240063" y="2838050"/>
              <a:ext cx="329400" cy="2031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Funk SVD</a:t>
            </a:r>
            <a:endParaRPr/>
          </a:p>
        </p:txBody>
      </p:sp>
      <p:pic>
        <p:nvPicPr>
          <p:cNvPr id="155" name="Google Shape;1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3085" y="2586487"/>
            <a:ext cx="939889" cy="10575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_{ui} = \mu + b_i + b_u + p_u^Tq_i" id="156" name="Google Shape;156;p20" title="MathEquation,#000000"/>
          <p:cNvPicPr preferRelativeResize="0"/>
          <p:nvPr/>
        </p:nvPicPr>
        <p:blipFill rotWithShape="1">
          <a:blip r:embed="rId4">
            <a:alphaModFix/>
          </a:blip>
          <a:srcRect b="0" l="-9019" r="-5005" t="0"/>
          <a:stretch/>
        </p:blipFill>
        <p:spPr>
          <a:xfrm>
            <a:off x="843425" y="1987525"/>
            <a:ext cx="6889500" cy="612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" name="Google Shape;157;p20"/>
          <p:cNvGrpSpPr/>
          <p:nvPr/>
        </p:nvGrpSpPr>
        <p:grpSpPr>
          <a:xfrm>
            <a:off x="1004713" y="2588692"/>
            <a:ext cx="1252230" cy="801853"/>
            <a:chOff x="843425" y="2486843"/>
            <a:chExt cx="2148275" cy="1231725"/>
          </a:xfrm>
        </p:grpSpPr>
        <p:pic>
          <p:nvPicPr>
            <p:cNvPr id="158" name="Google Shape;158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3425" y="2486843"/>
              <a:ext cx="2148275" cy="1231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20"/>
            <p:cNvPicPr preferRelativeResize="0"/>
            <p:nvPr/>
          </p:nvPicPr>
          <p:blipFill rotWithShape="1">
            <a:blip r:embed="rId6">
              <a:alphaModFix/>
            </a:blip>
            <a:srcRect b="34748" l="33854" r="31171" t="20361"/>
            <a:stretch/>
          </p:blipFill>
          <p:spPr>
            <a:xfrm>
              <a:off x="2012000" y="2730675"/>
              <a:ext cx="628525" cy="8558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0" name="Google Shape;16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16025" y="2734024"/>
            <a:ext cx="730475" cy="5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30613" y="2611949"/>
            <a:ext cx="730475" cy="721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4727989" y="2674738"/>
            <a:ext cx="939899" cy="5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 rotWithShape="1">
          <a:blip r:embed="rId6">
            <a:alphaModFix/>
          </a:blip>
          <a:srcRect b="34748" l="33854" r="31171" t="20361"/>
          <a:stretch/>
        </p:blipFill>
        <p:spPr>
          <a:xfrm flipH="1">
            <a:off x="4888999" y="2763195"/>
            <a:ext cx="272641" cy="452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12976" y="2979029"/>
            <a:ext cx="400100" cy="39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0"/>
          <p:cNvPicPr preferRelativeResize="0"/>
          <p:nvPr/>
        </p:nvPicPr>
        <p:blipFill rotWithShape="1">
          <a:blip r:embed="rId6">
            <a:alphaModFix/>
          </a:blip>
          <a:srcRect b="30579" l="20407" r="17298" t="12335"/>
          <a:stretch/>
        </p:blipFill>
        <p:spPr>
          <a:xfrm>
            <a:off x="5934763" y="2734025"/>
            <a:ext cx="678225" cy="68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SVD++</a:t>
            </a:r>
            <a:endParaRPr/>
          </a:p>
        </p:txBody>
      </p:sp>
      <p:pic>
        <p:nvPicPr>
          <p:cNvPr descr="r_{ui} = \mu + b_i + b_u + q_i^T(p_u+|N(u)|^{-\frac{1}{2}}\sum_{j\in N(u)}y_j)" id="171" name="Google Shape;171;p2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741" y="2238960"/>
            <a:ext cx="6296222" cy="5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1"/>
          <p:cNvSpPr txBox="1"/>
          <p:nvPr/>
        </p:nvSpPr>
        <p:spPr>
          <a:xfrm>
            <a:off x="729450" y="1934975"/>
            <a:ext cx="7003500" cy="25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Implicit information</a:t>
            </a:r>
            <a:endParaRPr/>
          </a:p>
        </p:txBody>
      </p:sp>
      <p:graphicFrame>
        <p:nvGraphicFramePr>
          <p:cNvPr id="173" name="Google Shape;173;p21"/>
          <p:cNvGraphicFramePr/>
          <p:nvPr/>
        </p:nvGraphicFramePr>
        <p:xfrm>
          <a:off x="883350" y="2875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{3A2F6E9C-1FDB-4AB8-875D-FCC317B85EE0}</a:tableStyleId>
              </a:tblPr>
              <a:tblGrid>
                <a:gridCol w="1082150"/>
                <a:gridCol w="1082150"/>
                <a:gridCol w="1082150"/>
                <a:gridCol w="1082150"/>
              </a:tblGrid>
              <a:tr h="269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R(u)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The Notebook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Magic Mike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Lion King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66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Yexiang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?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</a:t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74" name="Google Shape;174;p21"/>
          <p:cNvGraphicFramePr/>
          <p:nvPr/>
        </p:nvGraphicFramePr>
        <p:xfrm>
          <a:off x="3711200" y="3698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{3A2F6E9C-1FDB-4AB8-875D-FCC317B85EE0}</a:tableStyleId>
              </a:tblPr>
              <a:tblGrid>
                <a:gridCol w="1082150"/>
                <a:gridCol w="1082150"/>
                <a:gridCol w="1082150"/>
                <a:gridCol w="1082150"/>
              </a:tblGrid>
              <a:tr h="269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N</a:t>
                      </a:r>
                      <a:r>
                        <a:rPr lang="en" sz="900"/>
                        <a:t>(u)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The Notebook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Magic Mike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Lion King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266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Yexiang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</a:t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